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6" r:id="rId2"/>
    <p:sldId id="259" r:id="rId3"/>
    <p:sldId id="257" r:id="rId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E5E5E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9" d="100"/>
          <a:sy n="59" d="100"/>
        </p:scale>
        <p:origin x="-1152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endParaRPr lang="en-GB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5E45728B-DF9E-4388-9DDE-6C17EFB50011}" type="datetimeFigureOut">
              <a:rPr lang="en-GB"/>
              <a:pPr/>
              <a:t>16/11/2010</a:t>
            </a:fld>
            <a:endParaRPr lang="en-GB"/>
          </a:p>
        </p:txBody>
      </p:sp>
      <p:sp>
        <p:nvSpPr>
          <p:cNvPr id="2253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endParaRPr lang="en-GB"/>
          </a:p>
        </p:txBody>
      </p:sp>
      <p:sp>
        <p:nvSpPr>
          <p:cNvPr id="225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0631F3DF-C63C-4929-A348-0B0231EA6C60}" type="slidenum">
              <a:rPr lang="en-GB"/>
              <a:pPr/>
              <a:t>‹nr.›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6DF9710B-CD6F-47BE-A6DD-03F0EDA58F3B}" type="datetimeFigureOut">
              <a:rPr lang="en-US"/>
              <a:pPr>
                <a:defRPr/>
              </a:pPr>
              <a:t>11/16/2010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3446D5DA-CAC7-468E-8DAE-A83AFC7CEE15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6"/>
          <p:cNvGrpSpPr>
            <a:grpSpLocks/>
          </p:cNvGrpSpPr>
          <p:nvPr userDrawn="1"/>
        </p:nvGrpSpPr>
        <p:grpSpPr bwMode="auto">
          <a:xfrm>
            <a:off x="-152400" y="6350"/>
            <a:ext cx="9448800" cy="1441450"/>
            <a:chOff x="-152400" y="6047"/>
            <a:chExt cx="9448800" cy="1441597"/>
          </a:xfrm>
        </p:grpSpPr>
        <p:pic>
          <p:nvPicPr>
            <p:cNvPr id="5" name="Picture 7" descr="EUUS header base2 copy.png"/>
            <p:cNvPicPr>
              <a:picLocks noChangeAspect="1"/>
            </p:cNvPicPr>
            <p:nvPr/>
          </p:nvPicPr>
          <p:blipFill>
            <a:blip r:embed="rId2" cstate="print"/>
            <a:srcRect l="357" t="455" r="357"/>
            <a:stretch>
              <a:fillRect/>
            </a:stretch>
          </p:blipFill>
          <p:spPr bwMode="auto">
            <a:xfrm>
              <a:off x="-3232" y="6047"/>
              <a:ext cx="9144000" cy="14415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" name="TextBox 8"/>
            <p:cNvSpPr txBox="1"/>
            <p:nvPr/>
          </p:nvSpPr>
          <p:spPr>
            <a:xfrm>
              <a:off x="1828800" y="380735"/>
              <a:ext cx="7150100" cy="400091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0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j-lt"/>
                </a:rPr>
                <a:t>Transatlantic Workshop on Electric Vehicles and Grid Connectivity</a:t>
              </a:r>
            </a:p>
          </p:txBody>
        </p:sp>
        <p:cxnSp>
          <p:nvCxnSpPr>
            <p:cNvPr id="7" name="Straight Connector 9"/>
            <p:cNvCxnSpPr/>
            <p:nvPr/>
          </p:nvCxnSpPr>
          <p:spPr>
            <a:xfrm>
              <a:off x="1589088" y="871323"/>
              <a:ext cx="7707312" cy="0"/>
            </a:xfrm>
            <a:prstGeom prst="line">
              <a:avLst/>
            </a:prstGeom>
            <a:ln w="38100">
              <a:solidFill>
                <a:schemeClr val="accent1">
                  <a:lumMod val="75000"/>
                </a:schemeClr>
              </a:solidFill>
            </a:ln>
            <a:effectLst>
              <a:outerShdw blurRad="50800" dist="38100" dir="3000000" algn="t" rotWithShape="0">
                <a:prstClr val="black">
                  <a:alpha val="6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10"/>
            <p:cNvCxnSpPr/>
            <p:nvPr/>
          </p:nvCxnSpPr>
          <p:spPr>
            <a:xfrm>
              <a:off x="-152400" y="871323"/>
              <a:ext cx="635000" cy="0"/>
            </a:xfrm>
            <a:prstGeom prst="line">
              <a:avLst/>
            </a:prstGeom>
            <a:ln w="38100">
              <a:solidFill>
                <a:schemeClr val="accent1">
                  <a:lumMod val="75000"/>
                </a:schemeClr>
              </a:solidFill>
            </a:ln>
            <a:effectLst>
              <a:outerShdw blurRad="50800" dist="38100" dir="3000000" algn="t" rotWithShape="0">
                <a:prstClr val="black">
                  <a:alpha val="6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6A38A0-011D-4AD0-8CAD-D2775A1FEE70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A07B65-72FA-47DA-A47C-7B7B090D27C8}" type="datetime1">
              <a:rPr lang="en-US"/>
              <a:pPr>
                <a:defRPr/>
              </a:pPr>
              <a:t>11/16/2010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Paleis der Academiën/Palais des Académies, Brussels, Belgium, 17 November 2010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293715-B4B4-4381-8F10-51FF22CBA0B0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87B0F9-B0A2-4A82-A7D4-0FB6578C40E5}" type="datetime1">
              <a:rPr lang="en-US"/>
              <a:pPr>
                <a:defRPr/>
              </a:pPr>
              <a:t>11/16/2010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Paleis der Academiën/Palais des Académies, Brussels, Belgium, 17 November 2010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03270C-0BE0-4967-A449-778F7D4FB33A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1"/>
          <p:cNvSpPr/>
          <p:nvPr userDrawn="1"/>
        </p:nvSpPr>
        <p:spPr>
          <a:xfrm>
            <a:off x="990600" y="6400800"/>
            <a:ext cx="8153400" cy="457200"/>
          </a:xfrm>
          <a:prstGeom prst="rect">
            <a:avLst/>
          </a:prstGeom>
          <a:gradFill flip="none" rotWithShape="1">
            <a:gsLst>
              <a:gs pos="100000">
                <a:schemeClr val="bg1">
                  <a:lumMod val="85000"/>
                  <a:shade val="30000"/>
                  <a:satMod val="115000"/>
                  <a:alpha val="0"/>
                </a:schemeClr>
              </a:gs>
              <a:gs pos="50000">
                <a:schemeClr val="bg1">
                  <a:lumMod val="85000"/>
                  <a:shade val="67500"/>
                  <a:satMod val="115000"/>
                </a:schemeClr>
              </a:gs>
              <a:gs pos="100000">
                <a:schemeClr val="bg1">
                  <a:lumMod val="85000"/>
                  <a:shade val="100000"/>
                  <a:satMod val="115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TextBox 7"/>
          <p:cNvSpPr txBox="1"/>
          <p:nvPr userDrawn="1"/>
        </p:nvSpPr>
        <p:spPr>
          <a:xfrm>
            <a:off x="1676400" y="6429375"/>
            <a:ext cx="5811838" cy="26193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100" dirty="0">
                <a:latin typeface="+mn-lt"/>
              </a:rPr>
              <a:t>Transatlantic Workshop on Electric Vehicles and Grid Connectivity, Brussels, 17 November, 2010</a:t>
            </a:r>
          </a:p>
        </p:txBody>
      </p:sp>
      <p:pic>
        <p:nvPicPr>
          <p:cNvPr id="6" name="Picture 6" descr="US-EU logo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5953125"/>
            <a:ext cx="762000" cy="750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7" name="Straight Connector 9"/>
          <p:cNvCxnSpPr/>
          <p:nvPr userDrawn="1"/>
        </p:nvCxnSpPr>
        <p:spPr>
          <a:xfrm>
            <a:off x="838200" y="6402388"/>
            <a:ext cx="8305800" cy="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41960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34B373A3-28EF-43DB-9E29-E72559783AD4}" type="slidenum">
              <a:rPr lang="en-US"/>
              <a:pPr>
                <a:defRPr/>
              </a:pPr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966501-D539-4D67-A5AE-73D5EA7A0908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AE9E58-6AB5-47F9-AC55-6A3EE0F8D8D1}" type="datetime1">
              <a:rPr lang="en-US"/>
              <a:pPr>
                <a:defRPr/>
              </a:pPr>
              <a:t>11/16/2010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Paleis der Academiën/Palais des Académies, Brussels, Belgium, 17 November 2010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19B136-0252-4575-94B1-6F85784848C9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26FAB1-BB35-4E4B-8DEC-D44A687B978A}" type="datetime1">
              <a:rPr lang="en-US"/>
              <a:pPr>
                <a:defRPr/>
              </a:pPr>
              <a:t>11/16/2010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Paleis der Academiën/Palais des Académies, Brussels, Belgium, 17 November 2010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D0FEA7-F7B9-409D-91E2-2AE2205AAC65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/>
          <p:cNvSpPr/>
          <p:nvPr userDrawn="1"/>
        </p:nvSpPr>
        <p:spPr>
          <a:xfrm>
            <a:off x="990600" y="6400800"/>
            <a:ext cx="8153400" cy="457200"/>
          </a:xfrm>
          <a:prstGeom prst="rect">
            <a:avLst/>
          </a:prstGeom>
          <a:gradFill flip="none" rotWithShape="1">
            <a:gsLst>
              <a:gs pos="100000">
                <a:schemeClr val="bg1">
                  <a:lumMod val="85000"/>
                  <a:shade val="30000"/>
                  <a:satMod val="115000"/>
                  <a:alpha val="0"/>
                </a:schemeClr>
              </a:gs>
              <a:gs pos="50000">
                <a:schemeClr val="bg1">
                  <a:lumMod val="85000"/>
                  <a:shade val="67500"/>
                  <a:satMod val="115000"/>
                </a:schemeClr>
              </a:gs>
              <a:gs pos="100000">
                <a:schemeClr val="bg1">
                  <a:lumMod val="85000"/>
                  <a:shade val="100000"/>
                  <a:satMod val="115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Slide Number Placeholder 5"/>
          <p:cNvSpPr txBox="1">
            <a:spLocks/>
          </p:cNvSpPr>
          <p:nvPr userDrawn="1"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anchor="ctr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797796BE-7728-4491-9EA1-3C7FED7CA940}" type="slidenum">
              <a:rPr lang="en-US" sz="1200" smtClean="0"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‹nr.›</a:t>
            </a:fld>
            <a:endParaRPr lang="en-US" sz="1200" dirty="0">
              <a:latin typeface="+mn-lt"/>
            </a:endParaRPr>
          </a:p>
        </p:txBody>
      </p:sp>
      <p:sp>
        <p:nvSpPr>
          <p:cNvPr id="5" name="TextBox 7"/>
          <p:cNvSpPr txBox="1"/>
          <p:nvPr userDrawn="1"/>
        </p:nvSpPr>
        <p:spPr>
          <a:xfrm>
            <a:off x="1676400" y="6429375"/>
            <a:ext cx="5811838" cy="26193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100" dirty="0">
                <a:latin typeface="+mn-lt"/>
              </a:rPr>
              <a:t>Transatlantic Workshop on Electric Vehicles and Grid Connectivity, Brussels, 17 November, 2010</a:t>
            </a:r>
          </a:p>
        </p:txBody>
      </p:sp>
      <p:pic>
        <p:nvPicPr>
          <p:cNvPr id="6" name="Picture 8" descr="US-EU logo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5953125"/>
            <a:ext cx="762000" cy="750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7" name="Straight Connector 9"/>
          <p:cNvCxnSpPr/>
          <p:nvPr userDrawn="1"/>
        </p:nvCxnSpPr>
        <p:spPr>
          <a:xfrm>
            <a:off x="838200" y="6402388"/>
            <a:ext cx="8305800" cy="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 b="1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FA3BAC-F8AB-4B7F-8CCE-BCD3DAE63301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6A145C-17BD-4F0A-83CF-3C055F8473AE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A587D3-EDA9-431A-AE60-2834F9AF68FE}" type="datetime1">
              <a:rPr lang="en-US"/>
              <a:pPr>
                <a:defRPr/>
              </a:pPr>
              <a:t>11/16/2010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Paleis der Academiën/Palais des Académies, Brussels, Belgium, 17 November 2010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3C60C4-6AD8-4B88-9711-0CA37E90D385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4F436C-17AF-4EB9-9AAE-4CA0474DC48B}" type="datetime1">
              <a:rPr lang="en-US"/>
              <a:pPr>
                <a:defRPr/>
              </a:pPr>
              <a:t>11/16/2010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Paleis der Academiën/Palais des Académies, Brussels, Belgium, 17 November 2010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5D0B24-81CC-48B8-BC09-3C683A9E3BA4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229E7B69-0392-4009-8AEC-37D47F4C5B60}" type="datetime1">
              <a:rPr lang="en-US"/>
              <a:pPr>
                <a:defRPr/>
              </a:pPr>
              <a:t>11/16/2010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Paleis der Academiën/Palais des Académies, Brussels, Belgium, 17 November 2010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5B5CD2A9-C882-4061-90F6-46C430B7787B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59" r:id="rId4"/>
    <p:sldLayoutId id="2147483658" r:id="rId5"/>
    <p:sldLayoutId id="2147483663" r:id="rId6"/>
    <p:sldLayoutId id="2147483664" r:id="rId7"/>
    <p:sldLayoutId id="2147483657" r:id="rId8"/>
    <p:sldLayoutId id="2147483656" r:id="rId9"/>
    <p:sldLayoutId id="2147483655" r:id="rId10"/>
    <p:sldLayoutId id="2147483654" r:id="rId11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7" Type="http://schemas.openxmlformats.org/officeDocument/2006/relationships/image" Target="../media/image7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jpeg"/><Relationship Id="rId5" Type="http://schemas.openxmlformats.org/officeDocument/2006/relationships/image" Target="http://t2.gstatic.com/images?q=tbn:bdSmhrVHQ8482M:http://cxnepa.energy.gov/New_DOE_Logo_Color_Hi-Res_042808.jpg" TargetMode="External"/><Relationship Id="rId4" Type="http://schemas.openxmlformats.org/officeDocument/2006/relationships/image" Target="../media/image5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ubtitle 25"/>
          <p:cNvSpPr>
            <a:spLocks noGrp="1"/>
          </p:cNvSpPr>
          <p:nvPr>
            <p:ph type="subTitle" idx="1"/>
          </p:nvPr>
        </p:nvSpPr>
        <p:spPr>
          <a:xfrm>
            <a:off x="1371600" y="4495800"/>
            <a:ext cx="6400800" cy="914400"/>
          </a:xfrm>
        </p:spPr>
        <p:txBody>
          <a:bodyPr rtlCol="0">
            <a:normAutofit fontScale="85000"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i="1" dirty="0" smtClean="0"/>
              <a:t>Smart grid-vehicle connectivity and the potential for international harmonization</a:t>
            </a:r>
            <a:endParaRPr lang="en-US" i="1" dirty="0"/>
          </a:p>
        </p:txBody>
      </p:sp>
      <p:sp>
        <p:nvSpPr>
          <p:cNvPr id="27" name="Title 26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2819400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Session C: </a:t>
            </a:r>
            <a:br>
              <a:rPr lang="en-US" dirty="0" smtClean="0"/>
            </a:br>
            <a:r>
              <a:rPr lang="en-US" dirty="0" smtClean="0"/>
              <a:t> Smart Charging &amp; Vehicle-Grid Connectivity </a:t>
            </a:r>
            <a:br>
              <a:rPr lang="en-US" dirty="0" smtClean="0"/>
            </a:br>
            <a:r>
              <a:rPr lang="en-US" sz="3100" dirty="0" smtClean="0"/>
              <a:t>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1800" b="0" dirty="0" smtClean="0"/>
              <a:t>Moderator: </a:t>
            </a:r>
            <a:r>
              <a:rPr lang="it-IT" sz="1800" b="0" dirty="0" smtClean="0"/>
              <a:t>Wiktor Raldow (EC DG RTD) 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pic>
        <p:nvPicPr>
          <p:cNvPr id="14339" name="Picture 5" descr="Logo_be_RGB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41450" y="6203950"/>
            <a:ext cx="122555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0" name="Picture 4" descr="european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41638" y="6203950"/>
            <a:ext cx="639762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1" name="Picture 3" descr="Afficher l'image en taille réelle"/>
          <p:cNvPicPr>
            <a:picLocks noChangeAspect="1" noChangeArrowheads="1"/>
          </p:cNvPicPr>
          <p:nvPr/>
        </p:nvPicPr>
        <p:blipFill>
          <a:blip r:embed="rId4" r:link="rId5" cstate="print"/>
          <a:srcRect/>
          <a:stretch>
            <a:fillRect/>
          </a:stretch>
        </p:blipFill>
        <p:spPr bwMode="auto">
          <a:xfrm>
            <a:off x="3843338" y="6203950"/>
            <a:ext cx="1457325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2" name="Picture 2" descr="RKN4F_engRGB (2)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486400" y="6067425"/>
            <a:ext cx="1000125" cy="638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3" name="Picture 1" descr="Logo_algemeen_horztl_rgb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781800" y="6203950"/>
            <a:ext cx="688975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4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r>
              <a:rPr lang="en-GB" sz="1200">
                <a:cs typeface="Times New Roman" pitchFamily="18" charset="0"/>
              </a:rPr>
              <a:t>     </a:t>
            </a:r>
            <a:endParaRPr lang="en-GB"/>
          </a:p>
        </p:txBody>
      </p:sp>
      <p:sp>
        <p:nvSpPr>
          <p:cNvPr id="14345" name="Rectangle 7"/>
          <p:cNvSpPr>
            <a:spLocks noChangeArrowheads="1"/>
          </p:cNvSpPr>
          <p:nvPr/>
        </p:nvSpPr>
        <p:spPr bwMode="auto">
          <a:xfrm>
            <a:off x="0" y="8667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r>
              <a:rPr lang="en-GB" sz="1200">
                <a:cs typeface="Times New Roman" pitchFamily="18" charset="0"/>
              </a:rPr>
              <a:t>  </a:t>
            </a:r>
            <a:endParaRPr lang="en-GB"/>
          </a:p>
        </p:txBody>
      </p:sp>
      <p:sp>
        <p:nvSpPr>
          <p:cNvPr id="14346" name="Rectangle 8"/>
          <p:cNvSpPr>
            <a:spLocks noChangeArrowheads="1"/>
          </p:cNvSpPr>
          <p:nvPr/>
        </p:nvSpPr>
        <p:spPr bwMode="auto">
          <a:xfrm>
            <a:off x="0" y="13239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r>
              <a:rPr lang="en-GB" sz="1200">
                <a:cs typeface="Times New Roman" pitchFamily="18" charset="0"/>
              </a:rPr>
              <a:t>  </a:t>
            </a:r>
            <a:endParaRPr lang="en-GB"/>
          </a:p>
        </p:txBody>
      </p:sp>
      <p:sp>
        <p:nvSpPr>
          <p:cNvPr id="14347" name="Rectangle 9"/>
          <p:cNvSpPr>
            <a:spLocks noChangeArrowheads="1"/>
          </p:cNvSpPr>
          <p:nvPr/>
        </p:nvSpPr>
        <p:spPr bwMode="auto">
          <a:xfrm>
            <a:off x="0" y="18288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r>
              <a:rPr lang="en-GB" sz="700">
                <a:ea typeface="Times New Roman" pitchFamily="18" charset="0"/>
                <a:cs typeface="Arial" charset="0"/>
              </a:rPr>
              <a:t>  </a:t>
            </a:r>
            <a:endParaRPr lang="en-GB">
              <a:ea typeface="Times New Roman" pitchFamily="18" charset="0"/>
              <a:cs typeface="Arial" charset="0"/>
            </a:endParaRPr>
          </a:p>
        </p:txBody>
      </p:sp>
      <p:sp>
        <p:nvSpPr>
          <p:cNvPr id="14348" name="Rectangle 10"/>
          <p:cNvSpPr>
            <a:spLocks noChangeArrowheads="1"/>
          </p:cNvSpPr>
          <p:nvPr/>
        </p:nvSpPr>
        <p:spPr bwMode="auto">
          <a:xfrm>
            <a:off x="0" y="24669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r>
              <a:rPr lang="en-GB" sz="1200" i="1">
                <a:latin typeface="Calibri" pitchFamily="34" charset="0"/>
                <a:cs typeface="Times New Roman" pitchFamily="18" charset="0"/>
              </a:rPr>
              <a:t> </a:t>
            </a: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419600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  <a:spcBef>
                <a:spcPct val="0"/>
              </a:spcBef>
              <a:spcAft>
                <a:spcPts val="600"/>
              </a:spcAft>
              <a:buFont typeface="Arial" charset="0"/>
              <a:buNone/>
            </a:pPr>
            <a:r>
              <a:rPr lang="en-US" sz="1800" i="1" u="sng" smtClean="0"/>
              <a:t>Presentations:</a:t>
            </a:r>
            <a:endParaRPr lang="en-US" sz="1800" u="sng" smtClean="0"/>
          </a:p>
          <a:p>
            <a:pPr>
              <a:lnSpc>
                <a:spcPct val="8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1800" b="1" smtClean="0"/>
              <a:t>Eric Simmon</a:t>
            </a:r>
            <a:r>
              <a:rPr lang="en-US" sz="1800" smtClean="0"/>
              <a:t>, Smart Grid Task Force </a:t>
            </a:r>
            <a:r>
              <a:rPr lang="en-US" sz="1800" b="1" smtClean="0"/>
              <a:t>(NIST)</a:t>
            </a:r>
            <a:br>
              <a:rPr lang="en-US" sz="1800" b="1" smtClean="0"/>
            </a:br>
            <a:r>
              <a:rPr lang="en-US" sz="1800" i="1" smtClean="0">
                <a:solidFill>
                  <a:srgbClr val="376092"/>
                </a:solidFill>
              </a:rPr>
              <a:t>EVs, Smart Grids and Interoperability</a:t>
            </a:r>
            <a:endParaRPr lang="en-US" sz="1800" smtClean="0">
              <a:solidFill>
                <a:srgbClr val="376092"/>
              </a:solidFill>
            </a:endParaRPr>
          </a:p>
          <a:p>
            <a:pPr>
              <a:lnSpc>
                <a:spcPct val="8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1800" b="1" smtClean="0"/>
              <a:t>Keith Hardy</a:t>
            </a:r>
            <a:r>
              <a:rPr lang="en-US" sz="1800" smtClean="0"/>
              <a:t>, Grid Interaction Technical Team</a:t>
            </a:r>
            <a:r>
              <a:rPr lang="en-US" sz="1800" b="1" smtClean="0"/>
              <a:t> (ANL/DOE)</a:t>
            </a:r>
            <a:br>
              <a:rPr lang="en-US" sz="1800" b="1" smtClean="0"/>
            </a:br>
            <a:r>
              <a:rPr lang="en-US" sz="1800" i="1" smtClean="0">
                <a:solidFill>
                  <a:srgbClr val="376092"/>
                </a:solidFill>
              </a:rPr>
              <a:t>Opportunities for Cooperation on Technology Development to Support a Robust Vehicle-Grid Interface</a:t>
            </a:r>
            <a:r>
              <a:rPr lang="en-US" sz="1800" i="1" smtClean="0"/>
              <a:t> </a:t>
            </a:r>
            <a:endParaRPr lang="en-US" sz="1800" smtClean="0"/>
          </a:p>
          <a:p>
            <a:pPr>
              <a:lnSpc>
                <a:spcPct val="8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1800" b="1" smtClean="0"/>
              <a:t>Gery Kissel</a:t>
            </a:r>
            <a:r>
              <a:rPr lang="en-US" sz="1800" smtClean="0"/>
              <a:t>, Chair SAE J1772 Committee </a:t>
            </a:r>
            <a:r>
              <a:rPr lang="en-US" sz="1800" b="1" smtClean="0"/>
              <a:t>(GM/SAE)</a:t>
            </a:r>
            <a:r>
              <a:rPr lang="en-US" sz="1800" smtClean="0"/>
              <a:t/>
            </a:r>
            <a:br>
              <a:rPr lang="en-US" sz="1800" smtClean="0"/>
            </a:br>
            <a:r>
              <a:rPr lang="en-US" sz="1800" i="1" smtClean="0">
                <a:solidFill>
                  <a:srgbClr val="376092"/>
                </a:solidFill>
              </a:rPr>
              <a:t>Potential for Global Harmonization of EV Charging</a:t>
            </a:r>
            <a:endParaRPr lang="en-US" sz="1800" smtClean="0">
              <a:solidFill>
                <a:srgbClr val="376092"/>
              </a:solidFill>
            </a:endParaRPr>
          </a:p>
          <a:p>
            <a:pPr>
              <a:lnSpc>
                <a:spcPct val="8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1800" b="1" smtClean="0"/>
              <a:t>Thomas Theissen</a:t>
            </a:r>
            <a:r>
              <a:rPr lang="en-US" sz="1800" smtClean="0"/>
              <a:t>, </a:t>
            </a:r>
            <a:r>
              <a:rPr lang="en-GB" sz="1800" smtClean="0"/>
              <a:t>Project co-ordinator G4V and Head of New Technologies </a:t>
            </a:r>
            <a:r>
              <a:rPr lang="en-US" sz="1800" smtClean="0"/>
              <a:t>(</a:t>
            </a:r>
            <a:r>
              <a:rPr lang="en-US" sz="1800" b="1" smtClean="0"/>
              <a:t>RWE Netz AG</a:t>
            </a:r>
            <a:r>
              <a:rPr lang="en-US" sz="1800" smtClean="0"/>
              <a:t>)</a:t>
            </a:r>
            <a:br>
              <a:rPr lang="en-US" sz="1800" smtClean="0"/>
            </a:br>
            <a:r>
              <a:rPr lang="en-US" sz="1800" i="1" smtClean="0">
                <a:solidFill>
                  <a:srgbClr val="376092"/>
                </a:solidFill>
              </a:rPr>
              <a:t>Major utilities/grid operators perspective on integration of grids with Electric Vehicles</a:t>
            </a:r>
            <a:endParaRPr lang="en-US" sz="1800" smtClean="0">
              <a:solidFill>
                <a:srgbClr val="376092"/>
              </a:solidFill>
            </a:endParaRPr>
          </a:p>
          <a:p>
            <a:pPr>
              <a:lnSpc>
                <a:spcPct val="8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1800" b="1" smtClean="0"/>
              <a:t>Hannes Lüttringhaus</a:t>
            </a:r>
            <a:r>
              <a:rPr lang="en-US" sz="1800" smtClean="0"/>
              <a:t>, ELVIRE project </a:t>
            </a:r>
            <a:r>
              <a:rPr lang="en-US" sz="1800" b="1" smtClean="0"/>
              <a:t>(Continental)</a:t>
            </a:r>
            <a:br>
              <a:rPr lang="en-US" sz="1800" b="1" smtClean="0"/>
            </a:br>
            <a:r>
              <a:rPr lang="en-US" sz="1800" i="1" smtClean="0">
                <a:solidFill>
                  <a:srgbClr val="376092"/>
                </a:solidFill>
              </a:rPr>
              <a:t>ICT aspects on vehicle-grid connectivity</a:t>
            </a:r>
            <a:endParaRPr lang="en-US" sz="1800" smtClean="0">
              <a:solidFill>
                <a:srgbClr val="376092"/>
              </a:solidFill>
            </a:endParaRPr>
          </a:p>
          <a:p>
            <a:pPr>
              <a:lnSpc>
                <a:spcPct val="8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1800" b="1" smtClean="0"/>
              <a:t>Karl Elfstadius</a:t>
            </a:r>
            <a:r>
              <a:rPr lang="en-US" sz="1800" smtClean="0"/>
              <a:t>, Group VP and Head of Global Smart Grid Development </a:t>
            </a:r>
            <a:r>
              <a:rPr lang="en-US" sz="1800" b="1" smtClean="0"/>
              <a:t>(ABB)</a:t>
            </a:r>
            <a:r>
              <a:rPr lang="en-US" sz="1800" smtClean="0"/>
              <a:t> </a:t>
            </a:r>
            <a:r>
              <a:rPr lang="en-US" sz="1800" i="1" smtClean="0"/>
              <a:t>   </a:t>
            </a:r>
            <a:br>
              <a:rPr lang="en-US" sz="1800" i="1" smtClean="0"/>
            </a:br>
            <a:r>
              <a:rPr lang="en-US" sz="1800" i="1" smtClean="0">
                <a:solidFill>
                  <a:srgbClr val="376092"/>
                </a:solidFill>
              </a:rPr>
              <a:t>InnoEnergy - an innovation driver for the Smart Grid</a:t>
            </a:r>
            <a:endParaRPr lang="en-US" sz="1800" smtClean="0">
              <a:solidFill>
                <a:srgbClr val="376092"/>
              </a:solidFill>
            </a:endParaRPr>
          </a:p>
          <a:p>
            <a:pPr>
              <a:lnSpc>
                <a:spcPct val="80000"/>
              </a:lnSpc>
              <a:spcAft>
                <a:spcPts val="600"/>
              </a:spcAft>
              <a:buFont typeface="Arial" charset="0"/>
              <a:buNone/>
            </a:pPr>
            <a:r>
              <a:rPr lang="en-GB" sz="1800" i="1" u="sng" smtClean="0"/>
              <a:t>Panel discussion </a:t>
            </a:r>
            <a:endParaRPr lang="en-US" sz="1800" i="1" u="sng" smtClean="0"/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2588B6D5-0444-404C-94BF-02B0992C257A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Vision and Policy Questions</a:t>
            </a:r>
            <a:endParaRPr lang="en-US" dirty="0"/>
          </a:p>
        </p:txBody>
      </p:sp>
      <p:sp>
        <p:nvSpPr>
          <p:cNvPr id="16386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419600"/>
          </a:xfrm>
        </p:spPr>
        <p:txBody>
          <a:bodyPr/>
          <a:lstStyle/>
          <a:p>
            <a:r>
              <a:rPr lang="en-US" i="1" smtClean="0"/>
              <a:t>What is required to implement ‘smart charging’ for EVs?</a:t>
            </a:r>
          </a:p>
          <a:p>
            <a:r>
              <a:rPr lang="en-US" i="1" smtClean="0"/>
              <a:t>What are the incentives for global harmonization of vehicle connectivity? </a:t>
            </a:r>
            <a:br>
              <a:rPr lang="en-US" i="1" smtClean="0"/>
            </a:br>
            <a:r>
              <a:rPr lang="en-US" i="1" smtClean="0"/>
              <a:t>… but is it necessary?  </a:t>
            </a:r>
          </a:p>
          <a:p>
            <a:r>
              <a:rPr lang="en-US" i="1" smtClean="0"/>
              <a:t>Roles of government and utilities in the implementation of smart charging and smart grids</a:t>
            </a:r>
          </a:p>
        </p:txBody>
      </p:sp>
      <p:sp>
        <p:nvSpPr>
          <p:cNvPr id="16387" name="Slide Number Placeholder 8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3C7185B5-3878-41A4-BC27-7644562A7D2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650</TotalTime>
  <Words>59</Words>
  <Application>Microsoft Office PowerPoint</Application>
  <PresentationFormat>Diavoorstelling (4:3)</PresentationFormat>
  <Paragraphs>22</Paragraphs>
  <Slides>3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3</vt:i4>
      </vt:variant>
    </vt:vector>
  </HeadingPairs>
  <TitlesOfParts>
    <vt:vector size="4" baseType="lpstr">
      <vt:lpstr>Office Theme</vt:lpstr>
      <vt:lpstr>Session C:   Smart Charging &amp; Vehicle-Grid Connectivity    Moderator: Wiktor Raldow (EC DG RTD)  </vt:lpstr>
      <vt:lpstr>Agenda</vt:lpstr>
      <vt:lpstr>Vision and Policy Questions</vt:lpstr>
    </vt:vector>
  </TitlesOfParts>
  <Company>Argonne National Laboratory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Session B:  Industrial Policy in Support of Electromobility</dc:title>
  <dc:creator>Keith Hardy</dc:creator>
  <cp:lastModifiedBy>Unknown</cp:lastModifiedBy>
  <cp:revision>33</cp:revision>
  <dcterms:created xsi:type="dcterms:W3CDTF">2010-11-13T21:41:34Z</dcterms:created>
  <dcterms:modified xsi:type="dcterms:W3CDTF">2010-11-16T12:49:22Z</dcterms:modified>
</cp:coreProperties>
</file>